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95" r:id="rId3"/>
    <p:sldId id="296" r:id="rId4"/>
    <p:sldId id="297" r:id="rId5"/>
    <p:sldId id="298" r:id="rId6"/>
    <p:sldId id="466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445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46260E-BB98-4C6A-BBD9-8B99D1120AA3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AC486A-3A8D-4AB8-B9FB-43E61AF251E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065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706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330BDBF-AE35-408B-97FA-373CD3CB0696}" type="slidenum">
              <a:rPr lang="en-US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059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1105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556E552-6876-4036-A403-23EA824CD9A7}" type="slidenum">
              <a:rPr lang="en-US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16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1116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9C46840-D780-4678-9092-53CCF6099463}" type="slidenum">
              <a:rPr lang="en-US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4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1126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91CBE12-56F3-47AC-AEC9-E458A67A656B}" type="slidenum">
              <a:rPr lang="en-US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366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1136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9020449-1DB0-4966-A1F4-81863D65A53B}" type="slidenum">
              <a:rPr lang="en-US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0"/>
            <a:ext cx="7239000" cy="609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905000" y="685800"/>
            <a:ext cx="3543300" cy="5867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00700" y="685800"/>
            <a:ext cx="3543300" cy="5867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 cmassengale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57658A-AF02-4C84-B59C-D204C23D31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0"/>
            <a:ext cx="7239000" cy="609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905000" y="685800"/>
            <a:ext cx="3543300" cy="5867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600700" y="685800"/>
            <a:ext cx="3543300" cy="28575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600700" y="3695700"/>
            <a:ext cx="3543300" cy="28575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 cmassengale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7F489C-0C9A-457D-B409-EA1F04ED4F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F1D4731-0302-4367-B965-0DD89F91B8ED}" type="slidenum">
              <a:rPr lang="en-US"/>
              <a:pPr/>
              <a:t>1</a:t>
            </a:fld>
            <a:endParaRPr lang="en-US"/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676400"/>
            <a:ext cx="9144000" cy="2438400"/>
          </a:xfrm>
        </p:spPr>
        <p:txBody>
          <a:bodyPr>
            <a:noAutofit/>
          </a:bodyPr>
          <a:lstStyle/>
          <a:p>
            <a:pPr eaLnBrk="1" hangingPunct="1"/>
            <a:r>
              <a:rPr lang="en-US" sz="6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Viruses-</a:t>
            </a:r>
            <a:br>
              <a:rPr lang="en-US" sz="6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6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Viroids</a:t>
            </a:r>
            <a:r>
              <a:rPr lang="en-US" sz="6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&amp; </a:t>
            </a:r>
            <a:r>
              <a:rPr lang="en-US" sz="6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Prions</a:t>
            </a:r>
            <a:r>
              <a:rPr lang="en-US" sz="6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6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6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6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6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6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6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Dr</a:t>
            </a:r>
            <a:r>
              <a:rPr lang="en-US" sz="6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66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Sonal</a:t>
            </a:r>
            <a:r>
              <a:rPr lang="en-US" sz="6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Mishra</a:t>
            </a:r>
            <a:endParaRPr lang="en-US" sz="66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DB6CBEE-852B-4A50-9406-E8DEA8D74515}" type="slidenum">
              <a:rPr lang="en-US"/>
              <a:pPr/>
              <a:t>2</a:t>
            </a:fld>
            <a:endParaRPr lang="en-US"/>
          </a:p>
        </p:txBody>
      </p:sp>
      <p:sp>
        <p:nvSpPr>
          <p:cNvPr id="162820" name="Rectangle 4"/>
          <p:cNvSpPr>
            <a:spLocks noGrp="1" noChangeArrowheads="1"/>
          </p:cNvSpPr>
          <p:nvPr>
            <p:ph type="title"/>
          </p:nvPr>
        </p:nvSpPr>
        <p:spPr>
          <a:xfrm>
            <a:off x="1143000" y="2514600"/>
            <a:ext cx="7239000" cy="60960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en-US" sz="60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Viroids &amp; Prions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Number Placeholder 7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6C5BADA-1A4E-4BA1-B612-01D0CAB47B5E}" type="slidenum">
              <a:rPr lang="en-US"/>
              <a:pPr/>
              <a:t>3</a:t>
            </a:fld>
            <a:endParaRPr lang="en-US"/>
          </a:p>
        </p:txBody>
      </p:sp>
      <p:sp>
        <p:nvSpPr>
          <p:cNvPr id="16691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228600"/>
            <a:ext cx="3810000" cy="60960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en-US" sz="4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Viroids</a:t>
            </a:r>
          </a:p>
        </p:txBody>
      </p:sp>
      <p:sp>
        <p:nvSpPr>
          <p:cNvPr id="1669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143000"/>
            <a:ext cx="4572000" cy="541020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</a:pPr>
            <a:r>
              <a:rPr lang="en-US" sz="3600" smtClean="0">
                <a:latin typeface="Comic Sans MS" pitchFamily="66" charset="0"/>
              </a:rPr>
              <a:t>Small, circular </a:t>
            </a:r>
            <a:r>
              <a:rPr lang="en-US" sz="3600" smtClean="0">
                <a:solidFill>
                  <a:srgbClr val="FFFF00"/>
                </a:solidFill>
                <a:latin typeface="Comic Sans MS" pitchFamily="66" charset="0"/>
              </a:rPr>
              <a:t>RNA</a:t>
            </a:r>
            <a:r>
              <a:rPr lang="en-US" sz="3600" smtClean="0">
                <a:latin typeface="Comic Sans MS" pitchFamily="66" charset="0"/>
              </a:rPr>
              <a:t> molecules </a:t>
            </a:r>
            <a:r>
              <a:rPr lang="en-US" sz="3600" smtClean="0">
                <a:solidFill>
                  <a:srgbClr val="FFFF00"/>
                </a:solidFill>
                <a:latin typeface="Comic Sans MS" pitchFamily="66" charset="0"/>
              </a:rPr>
              <a:t>without a protein coat</a:t>
            </a:r>
          </a:p>
          <a:p>
            <a:pPr marL="0" indent="0" eaLnBrk="1" hangingPunct="1">
              <a:lnSpc>
                <a:spcPct val="90000"/>
              </a:lnSpc>
            </a:pPr>
            <a:r>
              <a:rPr lang="en-US" sz="3600" smtClean="0">
                <a:latin typeface="Comic Sans MS" pitchFamily="66" charset="0"/>
              </a:rPr>
              <a:t>Infect </a:t>
            </a:r>
            <a:r>
              <a:rPr lang="en-US" sz="3600" smtClean="0">
                <a:solidFill>
                  <a:srgbClr val="FFFF00"/>
                </a:solidFill>
                <a:latin typeface="Comic Sans MS" pitchFamily="66" charset="0"/>
              </a:rPr>
              <a:t>plants</a:t>
            </a:r>
          </a:p>
          <a:p>
            <a:pPr marL="0" indent="0" eaLnBrk="1" hangingPunct="1">
              <a:lnSpc>
                <a:spcPct val="90000"/>
              </a:lnSpc>
            </a:pPr>
            <a:r>
              <a:rPr lang="en-US" sz="3600" smtClean="0">
                <a:solidFill>
                  <a:srgbClr val="82003B"/>
                </a:solidFill>
                <a:latin typeface="Comic Sans MS" pitchFamily="66" charset="0"/>
              </a:rPr>
              <a:t>Potato famine</a:t>
            </a:r>
            <a:r>
              <a:rPr lang="en-US" sz="3600" smtClean="0">
                <a:latin typeface="Comic Sans MS" pitchFamily="66" charset="0"/>
              </a:rPr>
              <a:t> in Ireland</a:t>
            </a:r>
          </a:p>
          <a:p>
            <a:pPr marL="0" indent="0" eaLnBrk="1" hangingPunct="1">
              <a:lnSpc>
                <a:spcPct val="90000"/>
              </a:lnSpc>
            </a:pPr>
            <a:r>
              <a:rPr lang="en-US" sz="3600" smtClean="0">
                <a:solidFill>
                  <a:srgbClr val="FFFF00"/>
                </a:solidFill>
                <a:latin typeface="Comic Sans MS" pitchFamily="66" charset="0"/>
              </a:rPr>
              <a:t>Resemble introns</a:t>
            </a:r>
            <a:r>
              <a:rPr lang="en-US" sz="3600" smtClean="0">
                <a:latin typeface="Comic Sans MS" pitchFamily="66" charset="0"/>
              </a:rPr>
              <a:t> cut out of eukaryotic</a:t>
            </a:r>
            <a:endParaRPr lang="en-US" sz="2000" smtClean="0"/>
          </a:p>
        </p:txBody>
      </p:sp>
      <p:pic>
        <p:nvPicPr>
          <p:cNvPr id="44037" name="Picture 4" descr="ptatto_spindle_tuber_viroid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rcRect b="7126"/>
          <a:stretch>
            <a:fillRect/>
          </a:stretch>
        </p:blipFill>
        <p:spPr>
          <a:xfrm>
            <a:off x="5257800" y="685800"/>
            <a:ext cx="3381375" cy="3124200"/>
          </a:xfrm>
          <a:noFill/>
        </p:spPr>
      </p:pic>
      <p:pic>
        <p:nvPicPr>
          <p:cNvPr id="44038" name="Picture 8" descr="Tswvth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00600" y="3962400"/>
            <a:ext cx="3810000" cy="2513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66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66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66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66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91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3FE4FFD-1750-48EC-9D7A-47A715944363}" type="slidenum">
              <a:rPr lang="en-US"/>
              <a:pPr/>
              <a:t>4</a:t>
            </a:fld>
            <a:endParaRPr lang="en-US"/>
          </a:p>
        </p:txBody>
      </p:sp>
      <p:sp>
        <p:nvSpPr>
          <p:cNvPr id="167938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304800"/>
            <a:ext cx="6248400" cy="60960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en-US" sz="480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Prions</a:t>
            </a:r>
          </a:p>
        </p:txBody>
      </p:sp>
      <p:sp>
        <p:nvSpPr>
          <p:cNvPr id="1679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990600"/>
            <a:ext cx="5410200" cy="556260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</a:pPr>
            <a:r>
              <a:rPr lang="en-US" sz="3200" smtClean="0">
                <a:latin typeface="Comic Sans MS" pitchFamily="66" charset="0"/>
              </a:rPr>
              <a:t>Prions are </a:t>
            </a:r>
            <a:r>
              <a:rPr lang="en-US" sz="3200" smtClean="0">
                <a:solidFill>
                  <a:srgbClr val="FFFF00"/>
                </a:solidFill>
                <a:latin typeface="Comic Sans MS" pitchFamily="66" charset="0"/>
              </a:rPr>
              <a:t>“infectious proteins”</a:t>
            </a:r>
          </a:p>
          <a:p>
            <a:pPr marL="0" indent="0" eaLnBrk="1" hangingPunct="1">
              <a:lnSpc>
                <a:spcPct val="80000"/>
              </a:lnSpc>
            </a:pPr>
            <a:r>
              <a:rPr lang="en-US" sz="3200" smtClean="0">
                <a:latin typeface="Comic Sans MS" pitchFamily="66" charset="0"/>
              </a:rPr>
              <a:t> They are normal body proteins that get </a:t>
            </a:r>
            <a:r>
              <a:rPr lang="en-US" sz="3200" smtClean="0">
                <a:solidFill>
                  <a:srgbClr val="FFFF00"/>
                </a:solidFill>
                <a:latin typeface="Comic Sans MS" pitchFamily="66" charset="0"/>
              </a:rPr>
              <a:t>converted into an alternate configuration</a:t>
            </a:r>
            <a:r>
              <a:rPr lang="en-US" sz="3200" smtClean="0">
                <a:latin typeface="Comic Sans MS" pitchFamily="66" charset="0"/>
              </a:rPr>
              <a:t> by contact with other prion proteins</a:t>
            </a:r>
          </a:p>
          <a:p>
            <a:pPr marL="0" indent="0" eaLnBrk="1" hangingPunct="1">
              <a:lnSpc>
                <a:spcPct val="80000"/>
              </a:lnSpc>
            </a:pPr>
            <a:r>
              <a:rPr lang="en-US" sz="3200" smtClean="0">
                <a:latin typeface="Comic Sans MS" pitchFamily="66" charset="0"/>
              </a:rPr>
              <a:t> They have </a:t>
            </a:r>
            <a:r>
              <a:rPr lang="en-US" sz="3200" smtClean="0">
                <a:solidFill>
                  <a:srgbClr val="FFFF00"/>
                </a:solidFill>
                <a:latin typeface="Comic Sans MS" pitchFamily="66" charset="0"/>
              </a:rPr>
              <a:t>no DNA or RNA</a:t>
            </a:r>
          </a:p>
          <a:p>
            <a:pPr marL="0" indent="0" eaLnBrk="1" hangingPunct="1">
              <a:lnSpc>
                <a:spcPct val="80000"/>
              </a:lnSpc>
            </a:pPr>
            <a:r>
              <a:rPr lang="en-US" sz="3200" smtClean="0">
                <a:latin typeface="Comic Sans MS" pitchFamily="66" charset="0"/>
              </a:rPr>
              <a:t>The main protein involved in human and </a:t>
            </a:r>
            <a:r>
              <a:rPr lang="en-US" sz="3200" smtClean="0">
                <a:solidFill>
                  <a:srgbClr val="82003B"/>
                </a:solidFill>
                <a:latin typeface="Comic Sans MS" pitchFamily="66" charset="0"/>
              </a:rPr>
              <a:t>mammalian prion diseases</a:t>
            </a:r>
            <a:r>
              <a:rPr lang="en-US" sz="3200" smtClean="0">
                <a:latin typeface="Comic Sans MS" pitchFamily="66" charset="0"/>
              </a:rPr>
              <a:t> is called </a:t>
            </a:r>
            <a:r>
              <a:rPr lang="en-US" sz="3200" smtClean="0">
                <a:solidFill>
                  <a:srgbClr val="FFFF00"/>
                </a:solidFill>
                <a:latin typeface="Comic Sans MS" pitchFamily="66" charset="0"/>
              </a:rPr>
              <a:t>“PrP”</a:t>
            </a:r>
          </a:p>
        </p:txBody>
      </p:sp>
      <p:pic>
        <p:nvPicPr>
          <p:cNvPr id="45061" name="Picture 6" descr="prio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1306972">
            <a:off x="5867400" y="4252913"/>
            <a:ext cx="3028950" cy="181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2" name="Picture 8" descr="Yeast-Prion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0" y="1295400"/>
            <a:ext cx="2524125" cy="252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63" name="Footer Placeholder 8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copyright cmassengale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67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67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67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67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7939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1C21430-07AB-4BD1-8814-890EDACA2FCE}" type="slidenum">
              <a:rPr lang="en-US"/>
              <a:pPr/>
              <a:t>5</a:t>
            </a:fld>
            <a:endParaRPr lang="en-US"/>
          </a:p>
        </p:txBody>
      </p:sp>
      <p:sp>
        <p:nvSpPr>
          <p:cNvPr id="168962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04800"/>
            <a:ext cx="4724400" cy="6096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4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Prion Diseases</a:t>
            </a:r>
          </a:p>
        </p:txBody>
      </p:sp>
      <p:sp>
        <p:nvSpPr>
          <p:cNvPr id="1689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219200"/>
            <a:ext cx="5000625" cy="533400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defRPr/>
            </a:pPr>
            <a:r>
              <a:rPr lang="en-US" sz="320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Prions form </a:t>
            </a:r>
            <a:r>
              <a:rPr lang="en-US" sz="320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insoluble deposits in the brain</a:t>
            </a:r>
          </a:p>
          <a:p>
            <a:pPr marL="0" indent="0" eaLnBrk="1" hangingPunct="1">
              <a:lnSpc>
                <a:spcPct val="80000"/>
              </a:lnSpc>
              <a:defRPr/>
            </a:pPr>
            <a:r>
              <a:rPr lang="en-US" sz="320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Causes neurons to rapidly degeneration.</a:t>
            </a:r>
          </a:p>
          <a:p>
            <a:pPr marL="0" indent="0" eaLnBrk="1" hangingPunct="1">
              <a:lnSpc>
                <a:spcPct val="80000"/>
              </a:lnSpc>
              <a:defRPr/>
            </a:pPr>
            <a:r>
              <a:rPr lang="en-US" sz="320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Mad cow disease</a:t>
            </a:r>
            <a:r>
              <a:rPr lang="en-US" sz="320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(bovine spongiform encephalitis: BSE) is an example</a:t>
            </a:r>
          </a:p>
          <a:p>
            <a:pPr marL="0" indent="0" eaLnBrk="1" hangingPunct="1">
              <a:lnSpc>
                <a:spcPct val="80000"/>
              </a:lnSpc>
              <a:defRPr/>
            </a:pPr>
            <a:r>
              <a:rPr lang="en-US" sz="320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People in New Guinea used to suffer from </a:t>
            </a:r>
            <a:r>
              <a:rPr lang="en-US" sz="320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kuru</a:t>
            </a:r>
            <a:r>
              <a:rPr lang="en-US" sz="320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, which they got from eating the brains of their enemies</a:t>
            </a:r>
          </a:p>
        </p:txBody>
      </p:sp>
      <p:pic>
        <p:nvPicPr>
          <p:cNvPr id="46085" name="Picture 7" descr="story"/>
          <p:cNvPicPr>
            <a:picLocks noChangeAspect="1" noChangeArrowheads="1"/>
          </p:cNvPicPr>
          <p:nvPr/>
        </p:nvPicPr>
        <p:blipFill>
          <a:blip r:embed="rId3"/>
          <a:srcRect t="21567" r="10588"/>
          <a:stretch>
            <a:fillRect/>
          </a:stretch>
        </p:blipFill>
        <p:spPr bwMode="auto">
          <a:xfrm>
            <a:off x="5715000" y="1219200"/>
            <a:ext cx="2895600" cy="193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6" name="Picture 9" descr="cow_joke"/>
          <p:cNvPicPr>
            <a:picLocks noChangeAspect="1" noChangeArrowheads="1"/>
          </p:cNvPicPr>
          <p:nvPr/>
        </p:nvPicPr>
        <p:blipFill>
          <a:blip r:embed="rId4"/>
          <a:srcRect l="6383" r="4256" b="9589"/>
          <a:stretch>
            <a:fillRect/>
          </a:stretch>
        </p:blipFill>
        <p:spPr bwMode="auto">
          <a:xfrm>
            <a:off x="5334000" y="3581400"/>
            <a:ext cx="3581400" cy="281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7" name="Footer Placeholder 8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copyright cmassengale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68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68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68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68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896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 rot="1612350">
            <a:off x="2159923" y="1958300"/>
            <a:ext cx="4532757" cy="287563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136</Words>
  <Application>Microsoft Office PowerPoint</Application>
  <PresentationFormat>On-screen Show (4:3)</PresentationFormat>
  <Paragraphs>29</Paragraphs>
  <Slides>6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Viruses- Viroids &amp; Prions   Dr. Sonal Mishra</vt:lpstr>
      <vt:lpstr>Viroids &amp; Prions</vt:lpstr>
      <vt:lpstr>Viroids</vt:lpstr>
      <vt:lpstr>Prions</vt:lpstr>
      <vt:lpstr>Prion Diseases</vt:lpstr>
      <vt:lpstr>Slide 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Viruses, Viroids, and Prions</dc:title>
  <dc:creator>DR.SONAL MISHRA</dc:creator>
  <cp:lastModifiedBy>DR.SONAL MISHRA</cp:lastModifiedBy>
  <cp:revision>19</cp:revision>
  <dcterms:created xsi:type="dcterms:W3CDTF">2006-08-16T00:00:00Z</dcterms:created>
  <dcterms:modified xsi:type="dcterms:W3CDTF">2026-06-25T04:57:17Z</dcterms:modified>
</cp:coreProperties>
</file>